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465" r:id="rId3"/>
    <p:sldId id="466" r:id="rId4"/>
    <p:sldId id="386" r:id="rId5"/>
    <p:sldId id="468" r:id="rId6"/>
    <p:sldId id="469" r:id="rId7"/>
    <p:sldId id="470" r:id="rId8"/>
    <p:sldId id="353" r:id="rId9"/>
    <p:sldId id="445" r:id="rId10"/>
    <p:sldId id="449" r:id="rId11"/>
    <p:sldId id="450" r:id="rId12"/>
    <p:sldId id="281" r:id="rId13"/>
    <p:sldId id="452" r:id="rId14"/>
    <p:sldId id="451" r:id="rId15"/>
    <p:sldId id="464" r:id="rId16"/>
    <p:sldId id="453" r:id="rId17"/>
    <p:sldId id="454" r:id="rId18"/>
    <p:sldId id="456" r:id="rId19"/>
    <p:sldId id="455" r:id="rId20"/>
    <p:sldId id="457" r:id="rId21"/>
    <p:sldId id="458" r:id="rId22"/>
    <p:sldId id="459" r:id="rId23"/>
    <p:sldId id="462" r:id="rId24"/>
    <p:sldId id="463" r:id="rId25"/>
    <p:sldId id="461" r:id="rId26"/>
    <p:sldId id="472" r:id="rId27"/>
    <p:sldId id="471" r:id="rId28"/>
    <p:sldId id="427" r:id="rId29"/>
  </p:sldIdLst>
  <p:sldSz cx="10287000" cy="6858000" type="35mm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0000"/>
    <a:srgbClr val="CC0000"/>
    <a:srgbClr val="FF9933"/>
    <a:srgbClr val="FF9900"/>
    <a:srgbClr val="FFFFFF"/>
    <a:srgbClr val="008000"/>
    <a:srgbClr val="00FFCC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61" autoAdjust="0"/>
  </p:normalViewPr>
  <p:slideViewPr>
    <p:cSldViewPr>
      <p:cViewPr varScale="1">
        <p:scale>
          <a:sx n="72" d="100"/>
          <a:sy n="72" d="100"/>
        </p:scale>
        <p:origin x="-1068" y="-96"/>
      </p:cViewPr>
      <p:guideLst>
        <p:guide orient="horz" pos="2160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fld id="{F3A5627D-CEBF-4907-9306-B8AD38AE6C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84222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43188" y="514350"/>
            <a:ext cx="3857625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fld id="{F3E4378E-BF1B-4B76-B318-042C747E8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611085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FBC6305-9BD1-438B-AF90-ED1989B10AF7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14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9163C511-D5D4-40FC-9101-95EC73286F79}" type="slidenum">
              <a:rPr lang="en-US" altLang="en-US" sz="1200">
                <a:latin typeface="Times New Roman" pitchFamily="18" charset="0"/>
              </a:rPr>
              <a:pPr/>
              <a:t>2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Nearly 9,000 certified organic operations in the US.</a:t>
            </a:r>
          </a:p>
          <a:p>
            <a:r>
              <a:rPr lang="en-US" altLang="en-US" smtClean="0"/>
              <a:t>4 million acres under organic production – of which about ½ is cropland and rest if pasture/grassland</a:t>
            </a:r>
          </a:p>
          <a:p>
            <a:r>
              <a:rPr lang="en-US" altLang="en-US" smtClean="0"/>
              <a:t>200,000 acres of veg and fruit crops, of which 75% is located in CA, OR, and WA.</a:t>
            </a:r>
          </a:p>
          <a:p>
            <a:r>
              <a:rPr lang="en-US" altLang="en-US" smtClean="0"/>
              <a:t>Most operations in the East are &lt;10 acres.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528B0A43-E8BA-4AF4-ADBE-35C46FD34803}" type="slidenum">
              <a:rPr lang="en-US" altLang="en-US" sz="1200">
                <a:latin typeface="Times New Roman" pitchFamily="18" charset="0"/>
              </a:rPr>
              <a:pPr/>
              <a:t>3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244 insect/disease control products that have been deemed by OMRI (Organic Materials Review Institute) to be consistent with the USDA-National Organic Program rules.  </a:t>
            </a:r>
          </a:p>
          <a:p>
            <a:endParaRPr lang="en-US" altLang="en-US" smtClean="0"/>
          </a:p>
          <a:p>
            <a:r>
              <a:rPr lang="en-US" altLang="en-US" smtClean="0"/>
              <a:t>25 generic categories with products used in pest management.</a:t>
            </a:r>
          </a:p>
          <a:p>
            <a:endParaRPr lang="en-US" altLang="en-US" smtClean="0"/>
          </a:p>
          <a:p>
            <a:r>
              <a:rPr lang="en-US" altLang="en-US" smtClean="0"/>
              <a:t>No recent survey of how much insecticides are used and what products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96FB335B-506E-48E0-91B8-B5089DF68393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46 different categories of products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9675CAF3-6A48-4D5E-BD81-FB764386CE88}" type="slidenum">
              <a:rPr lang="en-US" altLang="en-US" sz="1200">
                <a:latin typeface="Times New Roman" pitchFamily="18" charset="0"/>
              </a:rPr>
              <a:pPr/>
              <a:t>8</a:t>
            </a:fld>
            <a:endParaRPr lang="en-US" alt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03487-01A1-4CA8-BB49-E680AC7FF7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29349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B9BA0-B4B3-487F-B310-1AB91B956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3376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0034E-E398-498F-9C0B-FFAA66FFEF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8794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31F4C-881F-4379-B0EB-343981E3C5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27552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B8FF5-C6DB-403B-8198-8E5BB1825C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90787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B5E3D-B3C9-47A2-9CBC-F6D2235F67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38833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7DD9F-8A80-4845-8FB6-51602ADC5C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0233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F359A-BB9D-41BD-8186-89E6C2D280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351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FF4A5-26A4-4C2C-932A-0A207165F5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8226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6568F-7B57-47EB-BFF9-34AE3E4307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794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CD77B-2532-49A9-A803-79C5807D40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2868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itchFamily="18" charset="0"/>
              </a:defRPr>
            </a:lvl1pPr>
          </a:lstStyle>
          <a:p>
            <a:fld id="{1003AE4C-EE4F-4B45-93BD-F04938C4568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0" y="76200"/>
            <a:ext cx="10029825" cy="894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4800" b="1" dirty="0" smtClean="0">
                <a:solidFill>
                  <a:srgbClr val="CC0000"/>
                </a:solidFill>
                <a:latin typeface="Comic Sans MS" pitchFamily="66" charset="0"/>
              </a:rPr>
              <a:t>Organic Insecticides: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4800" b="1" dirty="0" smtClean="0">
                <a:solidFill>
                  <a:srgbClr val="CC0000"/>
                </a:solidFill>
                <a:latin typeface="Comic Sans MS" pitchFamily="66" charset="0"/>
              </a:rPr>
              <a:t>What works and what Doesn’t</a:t>
            </a:r>
            <a:r>
              <a:rPr lang="en-US" altLang="en-US" sz="1800" dirty="0" smtClean="0">
                <a:solidFill>
                  <a:srgbClr val="CC0000"/>
                </a:solidFill>
                <a:latin typeface="Comic Sans MS" pitchFamily="66" charset="0"/>
              </a:rPr>
              <a:t> </a:t>
            </a:r>
            <a:endParaRPr lang="en-US" altLang="en-US" sz="4000" b="1" dirty="0" smtClean="0">
              <a:solidFill>
                <a:srgbClr val="CC0000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500" dirty="0" smtClean="0">
              <a:solidFill>
                <a:srgbClr val="CC0000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700" dirty="0" smtClean="0"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700" dirty="0" smtClean="0"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700" dirty="0" smtClean="0"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700" dirty="0" smtClean="0"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700" dirty="0" smtClean="0"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700" dirty="0" smtClean="0"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700" dirty="0" smtClean="0"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700" dirty="0" smtClean="0"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700" dirty="0" smtClean="0">
                <a:latin typeface="Comic Sans MS" pitchFamily="66" charset="0"/>
                <a:cs typeface="Times New Roman" pitchFamily="18" charset="0"/>
              </a:rPr>
              <a:t> 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cs typeface="Times New Roman" pitchFamily="18" charset="0"/>
              </a:rPr>
              <a:t>Galen </a:t>
            </a:r>
            <a:r>
              <a:rPr lang="en-US" altLang="en-US" sz="3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cs typeface="Times New Roman" pitchFamily="18" charset="0"/>
              </a:rPr>
              <a:t>Dively</a:t>
            </a:r>
            <a:r>
              <a:rPr lang="en-US" alt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cs typeface="Times New Roman" pitchFamily="18" charset="0"/>
              </a:rPr>
              <a:t> and Terry Patton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cs typeface="Times New Roman" pitchFamily="18" charset="0"/>
              </a:rPr>
              <a:t>Department of Entomology, 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cs typeface="Times New Roman" pitchFamily="18" charset="0"/>
              </a:rPr>
              <a:t>University of Maryland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galen@umd.edu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3400" b="1" dirty="0" smtClean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3600" dirty="0" smtClean="0">
              <a:solidFill>
                <a:srgbClr val="CC0000"/>
              </a:solidFill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3400" dirty="0" smtClean="0">
              <a:solidFill>
                <a:srgbClr val="FFFF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42863" y="3557588"/>
            <a:ext cx="2079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600">
              <a:solidFill>
                <a:srgbClr val="FF99FF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190500" y="152400"/>
            <a:ext cx="99822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itchFamily="66" charset="0"/>
              </a:rPr>
              <a:t>Mineral Dusts:</a:t>
            </a:r>
            <a:endParaRPr lang="en-US" altLang="en-US" sz="200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itchFamily="66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Comic Sans MS" pitchFamily="66" charset="0"/>
              </a:rPr>
              <a:t>Surround WP </a:t>
            </a:r>
            <a:r>
              <a:rPr lang="en-US" altLang="en-US" sz="2000">
                <a:latin typeface="Comic Sans MS" pitchFamily="66" charset="0"/>
              </a:rPr>
              <a:t>– 95% kaolin. Engelhard Corp.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Comic Sans MS" pitchFamily="66" charset="0"/>
              </a:rPr>
              <a:t>Diatect V </a:t>
            </a:r>
            <a:r>
              <a:rPr lang="en-US" altLang="en-US" sz="2000">
                <a:latin typeface="Comic Sans MS" pitchFamily="66" charset="0"/>
              </a:rPr>
              <a:t>– 82.5% silicon dioxide, 0.5% pyrethrins. Diatect International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Comic Sans MS" pitchFamily="66" charset="0"/>
              </a:rPr>
              <a:t>Sulfur-</a:t>
            </a:r>
            <a:r>
              <a:rPr lang="en-US" altLang="en-US" sz="2000">
                <a:solidFill>
                  <a:srgbClr val="990000"/>
                </a:solidFill>
                <a:latin typeface="Comic Sans MS" pitchFamily="66" charset="0"/>
              </a:rPr>
              <a:t> </a:t>
            </a:r>
            <a:r>
              <a:rPr lang="en-US" altLang="en-US" sz="2000">
                <a:latin typeface="Comic Sans MS" pitchFamily="66" charset="0"/>
              </a:rPr>
              <a:t>92 % Sulfur. United Phosphorus, Inc.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itchFamily="66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itchFamily="66" charset="0"/>
              </a:rPr>
              <a:t>Botanicals:</a:t>
            </a:r>
            <a:endParaRPr lang="en-US" altLang="en-US" sz="200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itchFamily="66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  <a:latin typeface="Comic Sans MS" pitchFamily="66" charset="0"/>
              </a:rPr>
              <a:t>PyGanic EC 1.4 </a:t>
            </a:r>
            <a:r>
              <a:rPr lang="en-US" altLang="en-US" sz="2000">
                <a:solidFill>
                  <a:srgbClr val="990000"/>
                </a:solidFill>
                <a:latin typeface="Comic Sans MS" pitchFamily="66" charset="0"/>
              </a:rPr>
              <a:t>- pyrethrum. MGK Co.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Comic Sans MS" pitchFamily="66" charset="0"/>
              </a:rPr>
              <a:t>Trilogy</a:t>
            </a:r>
            <a:r>
              <a:rPr lang="en-US" altLang="en-US" sz="2000">
                <a:solidFill>
                  <a:srgbClr val="990000"/>
                </a:solidFill>
                <a:latin typeface="Comic Sans MS" pitchFamily="66" charset="0"/>
              </a:rPr>
              <a:t> </a:t>
            </a:r>
            <a:r>
              <a:rPr lang="en-US" altLang="en-US" sz="2000">
                <a:latin typeface="Comic Sans MS" pitchFamily="66" charset="0"/>
              </a:rPr>
              <a:t>– 70% extract of neem oil.  Certis USA.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  <a:latin typeface="Comic Sans MS" pitchFamily="66" charset="0"/>
              </a:rPr>
              <a:t>Neemix 4.5 </a:t>
            </a:r>
            <a:r>
              <a:rPr lang="en-US" altLang="en-US" sz="2000">
                <a:latin typeface="Comic Sans MS" pitchFamily="66" charset="0"/>
              </a:rPr>
              <a:t>– </a:t>
            </a:r>
            <a:r>
              <a:rPr lang="en-US" altLang="en-US" sz="2000">
                <a:solidFill>
                  <a:srgbClr val="990000"/>
                </a:solidFill>
                <a:latin typeface="Comic Sans MS" pitchFamily="66" charset="0"/>
              </a:rPr>
              <a:t>4.5% azadirachtin.  Certis USA.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Garlic Barrier </a:t>
            </a:r>
            <a:r>
              <a:rPr lang="en-US" altLang="en-US" sz="2000">
                <a:latin typeface="Comic Sans MS" pitchFamily="66" charset="0"/>
              </a:rPr>
              <a:t>– 99.3% pure garlic extract.  Garlic Research Labs.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Hot Pepper Wax </a:t>
            </a:r>
            <a:r>
              <a:rPr lang="en-US" altLang="en-US" sz="2000">
                <a:latin typeface="Comic Sans MS" pitchFamily="66" charset="0"/>
              </a:rPr>
              <a:t>- capsaicin extract from cayenne pepper. Hot Pepper Wax, Inc.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  <a:latin typeface="Comic Sans MS" pitchFamily="66" charset="0"/>
              </a:rPr>
              <a:t>Azera</a:t>
            </a:r>
            <a:r>
              <a:rPr lang="en-US" altLang="en-US" sz="2000" b="1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en-US" sz="2000">
                <a:latin typeface="Comic Sans MS" pitchFamily="66" charset="0"/>
              </a:rPr>
              <a:t>- </a:t>
            </a:r>
            <a:r>
              <a:rPr lang="en-US" altLang="en-US" sz="2000">
                <a:solidFill>
                  <a:srgbClr val="990000"/>
                </a:solidFill>
                <a:latin typeface="Comic Sans MS" pitchFamily="66" charset="0"/>
              </a:rPr>
              <a:t>pyrethrum (1.4%) and azadirachtin (1.2%). MGK Co.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Oroboost</a:t>
            </a:r>
            <a:r>
              <a:rPr lang="en-US" altLang="en-US" sz="2000">
                <a:latin typeface="Comic Sans MS" pitchFamily="66" charset="0"/>
              </a:rPr>
              <a:t> - 13.58% citrus oil. Oro Agri, Inc.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Ecotec </a:t>
            </a:r>
            <a:r>
              <a:rPr lang="en-US" altLang="en-US" sz="2000">
                <a:latin typeface="Comic Sans MS" pitchFamily="66" charset="0"/>
              </a:rPr>
              <a:t>- 10% rosemary oil, 2% peppermint oil.  Brandt Consolidated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Ecotrol G  </a:t>
            </a:r>
            <a:r>
              <a:rPr lang="en-US" altLang="en-US" sz="2000">
                <a:latin typeface="Comic Sans MS" pitchFamily="66" charset="0"/>
              </a:rPr>
              <a:t>- 2% clove oil, .66% thyme oil, 1% cinnamon oil. EcoSmart Technologies </a:t>
            </a: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Aza-Direct </a:t>
            </a:r>
            <a:r>
              <a:rPr lang="en-US" altLang="en-US" sz="2000">
                <a:latin typeface="Comic Sans MS" pitchFamily="66" charset="0"/>
              </a:rPr>
              <a:t>- 1.2% azadirachtin. Gowan Company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Veritran D </a:t>
            </a:r>
            <a:r>
              <a:rPr lang="en-US" altLang="en-US" sz="2000">
                <a:latin typeface="Comic Sans MS" pitchFamily="66" charset="0"/>
              </a:rPr>
              <a:t>- 0.2% sabadilla alkaloids. MGK Co.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90500" y="381000"/>
            <a:ext cx="98298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itchFamily="66" charset="0"/>
              </a:rPr>
              <a:t>Fermentation Products: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itchFamily="66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0000"/>
                </a:solidFill>
                <a:latin typeface="Comic Sans MS" pitchFamily="66" charset="0"/>
              </a:rPr>
              <a:t>Entrust 80W </a:t>
            </a:r>
            <a:r>
              <a:rPr lang="en-US" altLang="en-US" sz="2000">
                <a:solidFill>
                  <a:srgbClr val="990000"/>
                </a:solidFill>
                <a:latin typeface="Comic Sans MS" pitchFamily="66" charset="0"/>
              </a:rPr>
              <a:t>– 80% spinosad, fermentation metabolite of the actinomycete, </a:t>
            </a:r>
            <a:r>
              <a:rPr lang="en-US" altLang="en-US" sz="2000" i="1">
                <a:solidFill>
                  <a:srgbClr val="990000"/>
                </a:solidFill>
                <a:latin typeface="Comic Sans MS" pitchFamily="66" charset="0"/>
              </a:rPr>
              <a:t>Saccharopolyspora spinosa</a:t>
            </a:r>
            <a:r>
              <a:rPr lang="en-US" altLang="en-US" sz="2000">
                <a:solidFill>
                  <a:srgbClr val="990000"/>
                </a:solidFill>
                <a:latin typeface="Comic Sans MS" pitchFamily="66" charset="0"/>
              </a:rPr>
              <a:t>.  Dow AgroSciences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Deliver</a:t>
            </a:r>
            <a:r>
              <a:rPr lang="en-US" altLang="en-US" sz="2000">
                <a:latin typeface="Comic Sans MS" pitchFamily="66" charset="0"/>
              </a:rPr>
              <a:t> – 18% </a:t>
            </a:r>
            <a:r>
              <a:rPr lang="en-US" altLang="en-US" sz="2000" i="1">
                <a:latin typeface="Comic Sans MS" pitchFamily="66" charset="0"/>
              </a:rPr>
              <a:t>Bacillus thuringiensis</a:t>
            </a:r>
            <a:r>
              <a:rPr lang="en-US" altLang="en-US" sz="2000">
                <a:latin typeface="Comic Sans MS" pitchFamily="66" charset="0"/>
              </a:rPr>
              <a:t> subs </a:t>
            </a:r>
            <a:r>
              <a:rPr lang="en-US" altLang="en-US" sz="2000" i="1">
                <a:latin typeface="Comic Sans MS" pitchFamily="66" charset="0"/>
              </a:rPr>
              <a:t>kurstaki</a:t>
            </a:r>
            <a:r>
              <a:rPr lang="en-US" altLang="en-US" sz="2000">
                <a:latin typeface="Comic Sans MS" pitchFamily="66" charset="0"/>
              </a:rPr>
              <a:t>. Certis USA.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Javelin WG </a:t>
            </a:r>
            <a:r>
              <a:rPr lang="en-US" altLang="en-US" sz="2000">
                <a:latin typeface="Comic Sans MS" pitchFamily="66" charset="0"/>
              </a:rPr>
              <a:t>– 7.5% </a:t>
            </a:r>
            <a:r>
              <a:rPr lang="en-US" altLang="en-US" sz="2000" i="1">
                <a:latin typeface="Comic Sans MS" pitchFamily="66" charset="0"/>
              </a:rPr>
              <a:t>Bacillus thuringiensis</a:t>
            </a:r>
            <a:r>
              <a:rPr lang="en-US" altLang="en-US" sz="2000">
                <a:latin typeface="Comic Sans MS" pitchFamily="66" charset="0"/>
              </a:rPr>
              <a:t> subs </a:t>
            </a:r>
            <a:r>
              <a:rPr lang="en-US" altLang="en-US" sz="2000" i="1">
                <a:latin typeface="Comic Sans MS" pitchFamily="66" charset="0"/>
              </a:rPr>
              <a:t>kurstaki</a:t>
            </a:r>
            <a:r>
              <a:rPr lang="en-US" altLang="en-US" sz="2000">
                <a:latin typeface="Comic Sans MS" pitchFamily="66" charset="0"/>
              </a:rPr>
              <a:t>. Certis USA.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Agree WG </a:t>
            </a:r>
            <a:r>
              <a:rPr lang="en-US" altLang="en-US" sz="2000">
                <a:latin typeface="Comic Sans MS" pitchFamily="66" charset="0"/>
              </a:rPr>
              <a:t>– 3.8% </a:t>
            </a:r>
            <a:r>
              <a:rPr lang="en-US" altLang="en-US" sz="2000" i="1">
                <a:latin typeface="Comic Sans MS" pitchFamily="66" charset="0"/>
              </a:rPr>
              <a:t>Bacillus thuringiensis</a:t>
            </a:r>
            <a:r>
              <a:rPr lang="en-US" altLang="en-US" sz="2000">
                <a:latin typeface="Comic Sans MS" pitchFamily="66" charset="0"/>
              </a:rPr>
              <a:t> subs </a:t>
            </a:r>
            <a:r>
              <a:rPr lang="en-US" altLang="en-US" sz="2000" i="1">
                <a:latin typeface="Comic Sans MS" pitchFamily="66" charset="0"/>
              </a:rPr>
              <a:t>aizawai</a:t>
            </a:r>
            <a:r>
              <a:rPr lang="en-US" altLang="en-US" sz="2000">
                <a:latin typeface="Comic Sans MS" pitchFamily="66" charset="0"/>
              </a:rPr>
              <a:t> Strain GC-91, Certis USA.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Mycotrol O </a:t>
            </a:r>
            <a:r>
              <a:rPr lang="en-US" altLang="en-US" sz="2000">
                <a:solidFill>
                  <a:schemeClr val="accent2"/>
                </a:solidFill>
                <a:latin typeface="Comic Sans MS" pitchFamily="66" charset="0"/>
              </a:rPr>
              <a:t>-</a:t>
            </a: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en-US" sz="2000">
                <a:latin typeface="Comic Sans MS" pitchFamily="66" charset="0"/>
              </a:rPr>
              <a:t>10.9% </a:t>
            </a:r>
            <a:r>
              <a:rPr lang="en-US" altLang="en-US" sz="2000" i="1">
                <a:latin typeface="Comic Sans MS" pitchFamily="66" charset="0"/>
              </a:rPr>
              <a:t>Bearveria bassiana</a:t>
            </a:r>
            <a:r>
              <a:rPr lang="en-US" altLang="en-US" sz="2000">
                <a:latin typeface="Comic Sans MS" pitchFamily="66" charset="0"/>
              </a:rPr>
              <a:t> Strain GHA. BioWorks, Inc.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MBI-203 (Grandevo) </a:t>
            </a:r>
            <a:r>
              <a:rPr lang="en-US" altLang="en-US" sz="2000">
                <a:latin typeface="Comic Sans MS" pitchFamily="66" charset="0"/>
              </a:rPr>
              <a:t>- 94.5% </a:t>
            </a:r>
            <a:r>
              <a:rPr lang="en-US" altLang="en-US" sz="2000" i="1">
                <a:latin typeface="Comic Sans MS" pitchFamily="66" charset="0"/>
              </a:rPr>
              <a:t>Chromobacterium subtsugae</a:t>
            </a:r>
            <a:r>
              <a:rPr lang="en-US" altLang="en-US" sz="2000">
                <a:latin typeface="Comic Sans MS" pitchFamily="66" charset="0"/>
              </a:rPr>
              <a:t> strain URAA4-1. Marrone Bio Innovations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MBI-206 (Venerate) </a:t>
            </a:r>
            <a:r>
              <a:rPr lang="en-US" altLang="en-US" sz="2000">
                <a:latin typeface="Comic Sans MS" pitchFamily="66" charset="0"/>
              </a:rPr>
              <a:t>– </a:t>
            </a:r>
            <a:r>
              <a:rPr lang="en-US" altLang="en-US" sz="2000" i="1">
                <a:latin typeface="Comic Sans MS" pitchFamily="66" charset="0"/>
              </a:rPr>
              <a:t>Burkholdeia</a:t>
            </a:r>
            <a:r>
              <a:rPr lang="en-US" altLang="en-US" sz="2000">
                <a:latin typeface="Comic Sans MS" pitchFamily="66" charset="0"/>
              </a:rPr>
              <a:t>. Marrone Bio Innovations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PFR-97</a:t>
            </a:r>
            <a:r>
              <a:rPr lang="en-US" altLang="en-US" sz="2000">
                <a:latin typeface="Comic Sans MS" pitchFamily="66" charset="0"/>
              </a:rPr>
              <a:t> – 20% </a:t>
            </a:r>
            <a:r>
              <a:rPr lang="en-US" altLang="en-US" sz="2000" i="1">
                <a:latin typeface="Comic Sans MS" pitchFamily="66" charset="0"/>
              </a:rPr>
              <a:t>Isaria fumosorosea </a:t>
            </a:r>
            <a:r>
              <a:rPr lang="en-US" altLang="en-US" sz="2000">
                <a:latin typeface="Comic Sans MS" pitchFamily="66" charset="0"/>
              </a:rPr>
              <a:t>Apopka Strain 97. Certis USA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Gemstar</a:t>
            </a:r>
            <a:r>
              <a:rPr lang="en-US" altLang="en-US" sz="2000">
                <a:latin typeface="Comic Sans MS" pitchFamily="66" charset="0"/>
              </a:rPr>
              <a:t> – 0.64% Polyhedral occlusion bodies of the nuclear polyhedrosis virus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Comic Sans MS" pitchFamily="66" charset="0"/>
              </a:rPr>
              <a:t>Helicoverpa zea </a:t>
            </a:r>
            <a:r>
              <a:rPr lang="en-US" altLang="en-US" sz="2000">
                <a:latin typeface="Comic Sans MS" pitchFamily="66" charset="0"/>
              </a:rPr>
              <a:t>(Certis USA)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itchFamily="66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itchFamily="66" charset="0"/>
              </a:rPr>
              <a:t>Soaps and Oils:</a:t>
            </a:r>
            <a:endParaRPr lang="en-US" altLang="en-US" sz="200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itchFamily="66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M-pede</a:t>
            </a:r>
            <a:r>
              <a:rPr lang="en-US" altLang="en-US" sz="2000">
                <a:latin typeface="Comic Sans MS" pitchFamily="66" charset="0"/>
              </a:rPr>
              <a:t> –  49% potassium salts of fatty acid (Dow AgroSciences)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  <a:latin typeface="Comic Sans MS" pitchFamily="66" charset="0"/>
              </a:rPr>
              <a:t>Ultra fine oil </a:t>
            </a:r>
            <a:r>
              <a:rPr lang="en-US" altLang="en-US" sz="2000">
                <a:latin typeface="Comic Sans MS" pitchFamily="66" charset="0"/>
              </a:rPr>
              <a:t>- 98.8%  paraffinic oil. Whitmire Micro-Gen Research Laboratories</a:t>
            </a:r>
            <a:endParaRPr lang="en-US" altLang="en-US" sz="24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4991100" y="76200"/>
            <a:ext cx="52292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Comic Sans MS" pitchFamily="66" charset="0"/>
              </a:rPr>
              <a:t>Plots treated 2-6 times every 7 days, depending on pest complex.</a:t>
            </a:r>
            <a:endParaRPr lang="en-US" altLang="en-US" sz="2400" u="sng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Comic Sans MS" pitchFamily="66" charset="0"/>
              </a:rPr>
              <a:t>Treatments applied with CO</a:t>
            </a:r>
            <a:r>
              <a:rPr lang="en-US" altLang="en-US" sz="2400" baseline="-25000">
                <a:latin typeface="Comic Sans MS" pitchFamily="66" charset="0"/>
              </a:rPr>
              <a:t>2</a:t>
            </a:r>
            <a:r>
              <a:rPr lang="en-US" altLang="en-US" sz="2400">
                <a:latin typeface="Comic Sans MS" pitchFamily="66" charset="0"/>
              </a:rPr>
              <a:t> backpack sprayer, delivering 20-40 gal/acre at 40 psi.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Comic Sans MS" pitchFamily="66" charset="0"/>
              </a:rPr>
              <a:t>2 and 6 day post-treatment counts.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Comic Sans MS" pitchFamily="66" charset="0"/>
              </a:rPr>
              <a:t>Ratings of plant injury and marketable yield.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13" y="276225"/>
            <a:ext cx="4497387" cy="337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13" y="3790950"/>
            <a:ext cx="4497387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300" y="3676650"/>
            <a:ext cx="4033838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0163"/>
            <a:ext cx="8664575" cy="667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" y="457200"/>
            <a:ext cx="19986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4648200"/>
            <a:ext cx="24844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013" y="228600"/>
            <a:ext cx="8534400" cy="657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207168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4800600"/>
            <a:ext cx="2336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9713" y="25400"/>
            <a:ext cx="8748712" cy="6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5" y="152400"/>
            <a:ext cx="15287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5" y="4654550"/>
            <a:ext cx="200342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2400"/>
            <a:ext cx="15859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2563"/>
            <a:ext cx="8664575" cy="667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4800600"/>
            <a:ext cx="21399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425" y="11113"/>
            <a:ext cx="8664575" cy="667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76200"/>
            <a:ext cx="225901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5059363"/>
            <a:ext cx="2409825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700" y="76200"/>
            <a:ext cx="8664575" cy="667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030" descr="icm_larva_pu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2400"/>
            <a:ext cx="20685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4288" y="3422650"/>
            <a:ext cx="98425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6688" y="3575050"/>
            <a:ext cx="98425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4800600"/>
            <a:ext cx="20685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6513"/>
            <a:ext cx="8664575" cy="667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031" descr="dbc_on_lea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90488"/>
            <a:ext cx="188753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3" y="4891088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66700" y="266700"/>
            <a:ext cx="9677400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235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Comic Sans MS" pitchFamily="66" charset="0"/>
              </a:rPr>
              <a:t>National Organic Program Code 205.206   Crop pest, weed, and disease management practice standard.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itchFamily="66" charset="0"/>
              </a:rPr>
              <a:t>(e) When the practices provided for in paragraphs (a) through (d) of this section are insufficient to prevent or control crop pests, weeds, and diseases, a </a:t>
            </a:r>
            <a:r>
              <a:rPr lang="en-US" altLang="en-US" sz="2400">
                <a:solidFill>
                  <a:srgbClr val="CC0000"/>
                </a:solidFill>
                <a:latin typeface="Comic Sans MS" pitchFamily="66" charset="0"/>
              </a:rPr>
              <a:t>biological or botanical substance</a:t>
            </a:r>
            <a:r>
              <a:rPr lang="en-US" altLang="en-US" sz="2400">
                <a:latin typeface="Comic Sans MS" pitchFamily="66" charset="0"/>
              </a:rPr>
              <a:t> or a substance included on the National List of </a:t>
            </a:r>
            <a:r>
              <a:rPr lang="en-US" altLang="en-US" sz="2400">
                <a:solidFill>
                  <a:srgbClr val="CC0000"/>
                </a:solidFill>
                <a:latin typeface="Comic Sans MS" pitchFamily="66" charset="0"/>
              </a:rPr>
              <a:t>synthetic substances</a:t>
            </a:r>
            <a:r>
              <a:rPr lang="en-US" altLang="en-US" sz="2400">
                <a:latin typeface="Comic Sans MS" pitchFamily="66" charset="0"/>
              </a:rPr>
              <a:t> allowed for use in organic crop production </a:t>
            </a:r>
            <a:r>
              <a:rPr lang="en-US" altLang="en-US" sz="2400">
                <a:solidFill>
                  <a:srgbClr val="CC0000"/>
                </a:solidFill>
                <a:latin typeface="Comic Sans MS" pitchFamily="66" charset="0"/>
              </a:rPr>
              <a:t>may be applied</a:t>
            </a:r>
            <a:r>
              <a:rPr lang="en-US" altLang="en-US" sz="2400">
                <a:latin typeface="Comic Sans MS" pitchFamily="66" charset="0"/>
              </a:rPr>
              <a:t> to prevent, suppress, or control pests, weeds, or diseases.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itchFamily="66" charset="0"/>
              </a:rPr>
              <a:t>Provided,</a:t>
            </a:r>
            <a:r>
              <a:rPr lang="en-US" altLang="en-US" sz="2400" i="1">
                <a:latin typeface="Comic Sans MS" pitchFamily="66" charset="0"/>
              </a:rPr>
              <a:t> </a:t>
            </a:r>
            <a:r>
              <a:rPr lang="en-US" altLang="en-US" sz="2400">
                <a:latin typeface="Comic Sans MS" pitchFamily="66" charset="0"/>
              </a:rPr>
              <a:t>the </a:t>
            </a:r>
            <a:r>
              <a:rPr lang="en-US" altLang="en-US" sz="2400">
                <a:solidFill>
                  <a:srgbClr val="CC0000"/>
                </a:solidFill>
                <a:latin typeface="Comic Sans MS" pitchFamily="66" charset="0"/>
              </a:rPr>
              <a:t>conditions for using the substance are documented in the organic system plan.</a:t>
            </a:r>
            <a:r>
              <a:rPr lang="en-US" altLang="en-US" sz="2400">
                <a:latin typeface="Comic Sans MS" pitchFamily="66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990000"/>
                </a:solidFill>
                <a:latin typeface="Comic Sans MS" pitchFamily="66" charset="0"/>
              </a:rPr>
              <a:t>Used as a pest management solution of last resort.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425" y="152400"/>
            <a:ext cx="8664575" cy="667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200183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5" descr="http://media-cache-ak0.pinimg.com/736x/ff/12/6b/ff126b1c660f78b4a05c716b764d259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" y="4953000"/>
            <a:ext cx="239871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425" y="76200"/>
            <a:ext cx="8664575" cy="667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1981200" cy="13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" y="4343400"/>
            <a:ext cx="16637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166688"/>
            <a:ext cx="142081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0038" y="76200"/>
            <a:ext cx="8666162" cy="667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8" y="48768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533400"/>
            <a:ext cx="150653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0838" y="152400"/>
            <a:ext cx="8664575" cy="667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63" y="4953000"/>
            <a:ext cx="24114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2743200"/>
            <a:ext cx="1651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2400"/>
            <a:ext cx="158908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" y="1371600"/>
            <a:ext cx="1266825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138" y="2286000"/>
            <a:ext cx="151288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" y="3346450"/>
            <a:ext cx="1233488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1313" y="9525"/>
            <a:ext cx="8666162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9425" y="487363"/>
            <a:ext cx="21875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9188" y="490538"/>
            <a:ext cx="1539875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0550" y="481013"/>
            <a:ext cx="1522413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4" descr="Pyganic_1qt_gal-5-0_grp_b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9350" y="530225"/>
            <a:ext cx="215265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2"/>
          <p:cNvSpPr txBox="1">
            <a:spLocks noChangeArrowheads="1"/>
          </p:cNvSpPr>
          <p:nvPr/>
        </p:nvSpPr>
        <p:spPr bwMode="auto">
          <a:xfrm>
            <a:off x="2060575" y="2714625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  <a:cs typeface="Arial" charset="0"/>
              </a:rPr>
              <a:t>57%</a:t>
            </a:r>
          </a:p>
        </p:txBody>
      </p: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190500" y="3189288"/>
            <a:ext cx="2438400" cy="351631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15235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33800" name="TextBox 2"/>
          <p:cNvSpPr txBox="1">
            <a:spLocks noChangeArrowheads="1"/>
          </p:cNvSpPr>
          <p:nvPr/>
        </p:nvSpPr>
        <p:spPr bwMode="auto">
          <a:xfrm>
            <a:off x="190500" y="3181350"/>
            <a:ext cx="2514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cs typeface="Arial" charset="0"/>
              </a:rPr>
              <a:t>Aphids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cs typeface="Arial" charset="0"/>
              </a:rPr>
              <a:t>Thrips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cs typeface="Arial" charset="0"/>
              </a:rPr>
              <a:t>Potato beetles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cs typeface="Arial" charset="0"/>
              </a:rPr>
              <a:t>Cucumber beetles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cs typeface="Arial" charset="0"/>
              </a:rPr>
              <a:t>Flea beetles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cs typeface="Arial" charset="0"/>
              </a:rPr>
              <a:t>Imp. cabbageworms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cs typeface="Arial" charset="0"/>
              </a:rPr>
              <a:t>Dback larvae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cs typeface="Arial" charset="0"/>
              </a:rPr>
              <a:t>Japanese beetles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cs typeface="Arial" charset="0"/>
              </a:rPr>
              <a:t>Leafhoppers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cs typeface="Arial" charset="0"/>
              </a:rPr>
              <a:t>M. Bean beetles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  <a:cs typeface="Arial" charset="0"/>
              </a:rPr>
              <a:t>Sucking bugs</a:t>
            </a:r>
          </a:p>
        </p:txBody>
      </p:sp>
      <p:sp>
        <p:nvSpPr>
          <p:cNvPr id="33801" name="TextBox 2"/>
          <p:cNvSpPr txBox="1">
            <a:spLocks noChangeArrowheads="1"/>
          </p:cNvSpPr>
          <p:nvPr/>
        </p:nvSpPr>
        <p:spPr bwMode="auto">
          <a:xfrm>
            <a:off x="4019550" y="2714625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  <a:cs typeface="Arial" charset="0"/>
              </a:rPr>
              <a:t>36%</a:t>
            </a:r>
          </a:p>
        </p:txBody>
      </p:sp>
      <p:sp>
        <p:nvSpPr>
          <p:cNvPr id="33802" name="TextBox 2"/>
          <p:cNvSpPr txBox="1">
            <a:spLocks noChangeArrowheads="1"/>
          </p:cNvSpPr>
          <p:nvPr/>
        </p:nvSpPr>
        <p:spPr bwMode="auto">
          <a:xfrm>
            <a:off x="6248400" y="2714625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  <a:cs typeface="Arial" charset="0"/>
              </a:rPr>
              <a:t>44%</a:t>
            </a:r>
          </a:p>
        </p:txBody>
      </p:sp>
      <p:sp>
        <p:nvSpPr>
          <p:cNvPr id="33803" name="TextBox 2"/>
          <p:cNvSpPr txBox="1">
            <a:spLocks noChangeArrowheads="1"/>
          </p:cNvSpPr>
          <p:nvPr/>
        </p:nvSpPr>
        <p:spPr bwMode="auto">
          <a:xfrm>
            <a:off x="8172450" y="2689225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  <a:cs typeface="Arial" charset="0"/>
              </a:rPr>
              <a:t>51%</a:t>
            </a:r>
          </a:p>
        </p:txBody>
      </p:sp>
      <p:sp>
        <p:nvSpPr>
          <p:cNvPr id="33804" name="TextBox 2"/>
          <p:cNvSpPr txBox="1">
            <a:spLocks noChangeArrowheads="1"/>
          </p:cNvSpPr>
          <p:nvPr/>
        </p:nvSpPr>
        <p:spPr bwMode="auto">
          <a:xfrm>
            <a:off x="2301875" y="3189288"/>
            <a:ext cx="16764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charset="0"/>
                <a:cs typeface="Arial" charset="0"/>
              </a:rPr>
              <a:t>P-</a:t>
            </a:r>
            <a:r>
              <a:rPr lang="en-US" altLang="en-US" sz="2000" b="1">
                <a:solidFill>
                  <a:srgbClr val="FF9900"/>
                </a:solidFill>
                <a:latin typeface="Arial" charset="0"/>
                <a:cs typeface="Arial" charset="0"/>
              </a:rPr>
              <a:t>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charset="0"/>
                <a:cs typeface="Arial" charset="0"/>
              </a:rPr>
              <a:t>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  <a:r>
              <a:rPr lang="en-US" altLang="en-US" sz="2000" b="1">
                <a:latin typeface="Arial" charset="0"/>
                <a:cs typeface="Arial" charset="0"/>
              </a:rPr>
              <a:t>-</a:t>
            </a:r>
            <a:r>
              <a:rPr lang="en-US" altLang="en-US" sz="2000" b="1">
                <a:solidFill>
                  <a:srgbClr val="C00000"/>
                </a:solidFill>
                <a:latin typeface="Arial" charset="0"/>
                <a:cs typeface="Arial" charset="0"/>
              </a:rPr>
              <a:t>VG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charset="0"/>
                <a:cs typeface="Arial" charset="0"/>
              </a:rPr>
              <a:t>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  <a:r>
              <a:rPr lang="en-US" altLang="en-US" sz="2000" b="1">
                <a:latin typeface="Arial" charset="0"/>
                <a:cs typeface="Arial" charset="0"/>
              </a:rPr>
              <a:t>-</a:t>
            </a: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Arial" charset="0"/>
                <a:cs typeface="Arial" charset="0"/>
              </a:rPr>
              <a:t>VG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  <a:r>
              <a:rPr lang="en-US" altLang="en-US" sz="2000" b="1">
                <a:latin typeface="Arial" charset="0"/>
                <a:cs typeface="Arial" charset="0"/>
              </a:rPr>
              <a:t>-</a:t>
            </a: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  <a:r>
              <a:rPr lang="en-US" altLang="en-US" sz="2000" b="1">
                <a:latin typeface="Arial" charset="0"/>
                <a:cs typeface="Arial" charset="0"/>
              </a:rPr>
              <a:t>-</a:t>
            </a:r>
            <a:r>
              <a:rPr lang="en-US" altLang="en-US" sz="2000" b="1">
                <a:solidFill>
                  <a:srgbClr val="C00000"/>
                </a:solidFill>
                <a:latin typeface="Arial" charset="0"/>
                <a:cs typeface="Arial" charset="0"/>
              </a:rPr>
              <a:t>VG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Arial" charset="0"/>
                <a:cs typeface="Arial" charset="0"/>
              </a:rPr>
              <a:t>VG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  <a:r>
              <a:rPr lang="en-US" altLang="en-US" sz="2000" b="1">
                <a:latin typeface="Arial" charset="0"/>
                <a:cs typeface="Arial" charset="0"/>
              </a:rPr>
              <a:t>-</a:t>
            </a: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33805" name="TextBox 2"/>
          <p:cNvSpPr txBox="1">
            <a:spLocks noChangeArrowheads="1"/>
          </p:cNvSpPr>
          <p:nvPr/>
        </p:nvSpPr>
        <p:spPr bwMode="auto">
          <a:xfrm>
            <a:off x="4381500" y="3211513"/>
            <a:ext cx="16764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charset="0"/>
                <a:cs typeface="Arial" charset="0"/>
              </a:rPr>
              <a:t>P-</a:t>
            </a: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charset="0"/>
                <a:cs typeface="Arial" charset="0"/>
              </a:rPr>
              <a:t>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charset="0"/>
                <a:cs typeface="Arial" charset="0"/>
              </a:rPr>
              <a:t>P-F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Arial" charset="0"/>
                <a:cs typeface="Arial" charset="0"/>
              </a:rPr>
              <a:t>VG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</a:p>
        </p:txBody>
      </p:sp>
      <p:sp>
        <p:nvSpPr>
          <p:cNvPr id="33806" name="TextBox 2"/>
          <p:cNvSpPr txBox="1">
            <a:spLocks noChangeArrowheads="1"/>
          </p:cNvSpPr>
          <p:nvPr/>
        </p:nvSpPr>
        <p:spPr bwMode="auto">
          <a:xfrm>
            <a:off x="6465888" y="3181350"/>
            <a:ext cx="1676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charset="0"/>
                <a:cs typeface="Arial" charset="0"/>
              </a:rPr>
              <a:t>P-</a:t>
            </a: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  <a:r>
              <a:rPr lang="en-US" altLang="en-US" sz="2000" b="1">
                <a:latin typeface="Arial" charset="0"/>
                <a:cs typeface="Arial" charset="0"/>
              </a:rPr>
              <a:t>-</a:t>
            </a: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  <a:r>
              <a:rPr lang="en-US" altLang="en-US" sz="2000" b="1">
                <a:latin typeface="Arial" charset="0"/>
                <a:cs typeface="Arial" charset="0"/>
              </a:rPr>
              <a:t>-</a:t>
            </a: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  <a:r>
              <a:rPr lang="en-US" altLang="en-US" sz="2000" b="1">
                <a:latin typeface="Arial" charset="0"/>
                <a:cs typeface="Arial" charset="0"/>
              </a:rPr>
              <a:t>-</a:t>
            </a:r>
            <a:r>
              <a:rPr lang="en-US" altLang="en-US" sz="2000" b="1">
                <a:solidFill>
                  <a:srgbClr val="C00000"/>
                </a:solidFill>
                <a:latin typeface="Arial" charset="0"/>
                <a:cs typeface="Arial" charset="0"/>
              </a:rPr>
              <a:t>VG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  <a:r>
              <a:rPr lang="en-US" altLang="en-US" sz="2000" b="1">
                <a:latin typeface="Arial" charset="0"/>
                <a:cs typeface="Arial" charset="0"/>
              </a:rPr>
              <a:t>-</a:t>
            </a: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  <a:r>
              <a:rPr lang="en-US" altLang="en-US" sz="2000" b="1">
                <a:latin typeface="Arial" charset="0"/>
                <a:cs typeface="Arial" charset="0"/>
              </a:rPr>
              <a:t>-</a:t>
            </a: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33807" name="TextBox 2"/>
          <p:cNvSpPr txBox="1">
            <a:spLocks noChangeArrowheads="1"/>
          </p:cNvSpPr>
          <p:nvPr/>
        </p:nvSpPr>
        <p:spPr bwMode="auto">
          <a:xfrm>
            <a:off x="8496300" y="3186113"/>
            <a:ext cx="16764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charset="0"/>
                <a:cs typeface="Arial" charset="0"/>
              </a:rPr>
              <a:t>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Arial" charset="0"/>
                <a:cs typeface="Arial" charset="0"/>
              </a:rPr>
              <a:t>VG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charset="0"/>
                <a:cs typeface="Arial" charset="0"/>
              </a:rPr>
              <a:t>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Arial" charset="0"/>
                <a:cs typeface="Arial" charset="0"/>
              </a:rPr>
              <a:t>VG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Arial" charset="0"/>
                <a:cs typeface="Arial" charset="0"/>
              </a:rPr>
              <a:t>VG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charset="0"/>
                <a:cs typeface="Arial" charset="0"/>
              </a:rPr>
              <a:t>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charset="0"/>
                <a:cs typeface="Arial" charset="0"/>
              </a:rPr>
              <a:t>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9933"/>
                </a:solidFill>
                <a:latin typeface="Arial" charset="0"/>
                <a:cs typeface="Arial" charset="0"/>
              </a:rPr>
              <a:t>F</a:t>
            </a:r>
            <a:r>
              <a:rPr lang="en-US" altLang="en-US" sz="2000" b="1">
                <a:latin typeface="Arial" charset="0"/>
                <a:cs typeface="Arial" charset="0"/>
              </a:rPr>
              <a:t>-</a:t>
            </a:r>
            <a:r>
              <a:rPr lang="en-US" alt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G</a:t>
            </a:r>
          </a:p>
        </p:txBody>
      </p:sp>
      <p:cxnSp>
        <p:nvCxnSpPr>
          <p:cNvPr id="33808" name="Straight Connector 2"/>
          <p:cNvCxnSpPr>
            <a:cxnSpLocks noChangeShapeType="1"/>
          </p:cNvCxnSpPr>
          <p:nvPr/>
        </p:nvCxnSpPr>
        <p:spPr bwMode="auto">
          <a:xfrm>
            <a:off x="190500" y="3189288"/>
            <a:ext cx="8686800" cy="222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809" name="Straight Connector 4"/>
          <p:cNvCxnSpPr>
            <a:cxnSpLocks noChangeShapeType="1"/>
          </p:cNvCxnSpPr>
          <p:nvPr/>
        </p:nvCxnSpPr>
        <p:spPr bwMode="auto">
          <a:xfrm>
            <a:off x="190500" y="3048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10" name="TextBox 2"/>
          <p:cNvSpPr txBox="1">
            <a:spLocks noChangeArrowheads="1"/>
          </p:cNvSpPr>
          <p:nvPr/>
        </p:nvSpPr>
        <p:spPr bwMode="auto">
          <a:xfrm>
            <a:off x="96838" y="2714625"/>
            <a:ext cx="293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  <a:cs typeface="Arial" charset="0"/>
              </a:rPr>
              <a:t>Overall % Control</a:t>
            </a:r>
          </a:p>
        </p:txBody>
      </p:sp>
      <p:sp>
        <p:nvSpPr>
          <p:cNvPr id="33811" name="TextBox 2"/>
          <p:cNvSpPr txBox="1">
            <a:spLocks noChangeArrowheads="1"/>
          </p:cNvSpPr>
          <p:nvPr/>
        </p:nvSpPr>
        <p:spPr bwMode="auto">
          <a:xfrm>
            <a:off x="1962150" y="19050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  <a:cs typeface="Arial" charset="0"/>
              </a:rPr>
              <a:t>Azera</a:t>
            </a:r>
          </a:p>
        </p:txBody>
      </p:sp>
      <p:sp>
        <p:nvSpPr>
          <p:cNvPr id="33812" name="TextBox 2"/>
          <p:cNvSpPr txBox="1">
            <a:spLocks noChangeArrowheads="1"/>
          </p:cNvSpPr>
          <p:nvPr/>
        </p:nvSpPr>
        <p:spPr bwMode="auto">
          <a:xfrm>
            <a:off x="4094163" y="6350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  <a:cs typeface="Arial" charset="0"/>
              </a:rPr>
              <a:t>Neemix</a:t>
            </a:r>
          </a:p>
        </p:txBody>
      </p:sp>
      <p:sp>
        <p:nvSpPr>
          <p:cNvPr id="33813" name="TextBox 2"/>
          <p:cNvSpPr txBox="1">
            <a:spLocks noChangeArrowheads="1"/>
          </p:cNvSpPr>
          <p:nvPr/>
        </p:nvSpPr>
        <p:spPr bwMode="auto">
          <a:xfrm>
            <a:off x="6362700" y="34925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  <a:cs typeface="Arial" charset="0"/>
              </a:rPr>
              <a:t>Pyganic</a:t>
            </a:r>
          </a:p>
        </p:txBody>
      </p:sp>
      <p:sp>
        <p:nvSpPr>
          <p:cNvPr id="33814" name="TextBox 2"/>
          <p:cNvSpPr txBox="1">
            <a:spLocks noChangeArrowheads="1"/>
          </p:cNvSpPr>
          <p:nvPr/>
        </p:nvSpPr>
        <p:spPr bwMode="auto">
          <a:xfrm>
            <a:off x="8153400" y="34925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  <a:cs typeface="Arial" charset="0"/>
              </a:rPr>
              <a:t>Entrust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-233838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91948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-695325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75517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-530225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37966" name="Group 78"/>
          <p:cNvGraphicFramePr>
            <a:graphicFrameLocks noGrp="1"/>
          </p:cNvGraphicFramePr>
          <p:nvPr/>
        </p:nvGraphicFramePr>
        <p:xfrm>
          <a:off x="42863" y="2028825"/>
          <a:ext cx="10201275" cy="3871912"/>
        </p:xfrm>
        <a:graphic>
          <a:graphicData uri="http://schemas.openxmlformats.org/drawingml/2006/table">
            <a:tbl>
              <a:tblPr/>
              <a:tblGrid>
                <a:gridCol w="1846263"/>
                <a:gridCol w="1446212"/>
                <a:gridCol w="773113"/>
                <a:gridCol w="577850"/>
                <a:gridCol w="771525"/>
                <a:gridCol w="579437"/>
                <a:gridCol w="771525"/>
                <a:gridCol w="501650"/>
                <a:gridCol w="850900"/>
                <a:gridCol w="444500"/>
                <a:gridCol w="904875"/>
                <a:gridCol w="733425"/>
              </a:tblGrid>
              <a:tr h="853650">
                <a:tc gridSpan="1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Effects of organic insecticides on ear-invading insects in sweet corn. Beltsville Research and Education Center. </a:t>
                      </a:r>
                      <a:r>
                        <a:rPr kumimoji="0" lang="en-US" alt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UMd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19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Treatments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Rate/acre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Percent damaged ears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Percent damaged by earworm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Percent damaged by corn borers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Percent damaged by sap beetles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Percent damaged by fall armyworms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5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Neemix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32 </a:t>
                      </a:r>
                      <a:r>
                        <a:rPr kumimoji="0" lang="en-US" altLang="en-US" sz="2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oz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96.5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93.0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2.5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1.8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0.5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5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Pyganic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32 oz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96.0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94.5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3.5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0.0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1.5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5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Entrust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36 g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7.0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b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7.0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b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0.5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2.0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0.0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5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Untreated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93.5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91.5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5.5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2.3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2.3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1" marB="4573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83" name="Rectangle 70"/>
          <p:cNvSpPr>
            <a:spLocks noChangeArrowheads="1"/>
          </p:cNvSpPr>
          <p:nvPr/>
        </p:nvSpPr>
        <p:spPr bwMode="auto">
          <a:xfrm>
            <a:off x="0" y="7388225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84" name="Text Box 70"/>
          <p:cNvSpPr txBox="1">
            <a:spLocks noChangeArrowheads="1"/>
          </p:cNvSpPr>
          <p:nvPr/>
        </p:nvSpPr>
        <p:spPr bwMode="auto">
          <a:xfrm>
            <a:off x="228600" y="6308725"/>
            <a:ext cx="982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2352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**8 treatments applied every 2 days, starting at early silking</a:t>
            </a:r>
          </a:p>
        </p:txBody>
      </p:sp>
      <p:pic>
        <p:nvPicPr>
          <p:cNvPr id="3488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800"/>
            <a:ext cx="23622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86" name="Rectangle 1"/>
          <p:cNvSpPr>
            <a:spLocks noChangeArrowheads="1"/>
          </p:cNvSpPr>
          <p:nvPr/>
        </p:nvSpPr>
        <p:spPr bwMode="auto">
          <a:xfrm>
            <a:off x="2933700" y="282575"/>
            <a:ext cx="7124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990000"/>
                </a:solidFill>
              </a:rPr>
              <a:t>Organic Insecticide Options for Corn Earworm in Sweet Corn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257175" y="152400"/>
            <a:ext cx="99441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00"/>
                </a:solidFill>
                <a:latin typeface="Comic Sans MS" pitchFamily="66" charset="0"/>
              </a:rPr>
              <a:t>Organic Insecticide Options for BMSB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Comic Sans MS" pitchFamily="66" charset="0"/>
              </a:rPr>
              <a:t>Most effective available insecticides (% control):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>
              <a:latin typeface="Comic Sans MS" pitchFamily="66" charset="0"/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990000"/>
                </a:solidFill>
                <a:latin typeface="Comic Sans MS" pitchFamily="66" charset="0"/>
              </a:rPr>
              <a:t>Azera (74-84%)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990000"/>
                </a:solidFill>
                <a:latin typeface="Comic Sans MS" pitchFamily="66" charset="0"/>
              </a:rPr>
              <a:t>Azera + M-Pede  (65-90%)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990000"/>
                </a:solidFill>
                <a:latin typeface="Comic Sans MS" pitchFamily="66" charset="0"/>
              </a:rPr>
              <a:t>Entrust (68-89%)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990000"/>
                </a:solidFill>
                <a:latin typeface="Comic Sans MS" pitchFamily="66" charset="0"/>
              </a:rPr>
              <a:t>Entrust + M-Pede (68-92%)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990000"/>
                </a:solidFill>
                <a:latin typeface="Comic Sans MS" pitchFamily="66" charset="0"/>
              </a:rPr>
              <a:t>PyGanic (58-79%)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990000"/>
                </a:solidFill>
                <a:latin typeface="Comic Sans MS" pitchFamily="66" charset="0"/>
              </a:rPr>
              <a:t>Veratran D - </a:t>
            </a:r>
            <a:r>
              <a:rPr lang="en-US" altLang="en-US">
                <a:latin typeface="Comic Sans MS" pitchFamily="66" charset="0"/>
              </a:rPr>
              <a:t>sabadilla alkaloids </a:t>
            </a:r>
            <a:r>
              <a:rPr lang="en-US" altLang="en-US">
                <a:solidFill>
                  <a:srgbClr val="990000"/>
                </a:solidFill>
                <a:latin typeface="Comic Sans MS" pitchFamily="66" charset="0"/>
              </a:rPr>
              <a:t>(40-90%)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C0000"/>
              </a:solidFill>
              <a:latin typeface="Comic Sans MS" pitchFamily="66" charset="0"/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CC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itchFamily="66" charset="0"/>
              </a:rPr>
              <a:t>Only effective against nymphs and relatively poor control of adults.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itchFamily="66" charset="0"/>
              </a:rPr>
              <a:t>Control is expensive, given that two or three applications of product mixtures may be needed.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352800"/>
            <a:ext cx="4560888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95288" y="155575"/>
            <a:ext cx="4972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00"/>
                </a:solidFill>
                <a:latin typeface="Comic Sans MS" pitchFamily="66" charset="0"/>
              </a:rPr>
              <a:t>Thanks to: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00"/>
                </a:solidFill>
                <a:latin typeface="Comic Sans MS" pitchFamily="66" charset="0"/>
              </a:rPr>
              <a:t>MGK Co.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00"/>
                </a:solidFill>
                <a:latin typeface="Comic Sans MS" pitchFamily="66" charset="0"/>
              </a:rPr>
              <a:t>Certis USA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00"/>
                </a:solidFill>
                <a:latin typeface="Comic Sans MS" pitchFamily="66" charset="0"/>
              </a:rPr>
              <a:t>DowAgroScience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00"/>
                </a:solidFill>
                <a:latin typeface="Comic Sans MS" pitchFamily="66" charset="0"/>
              </a:rPr>
              <a:t>MD Dept of Agriculture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00"/>
                </a:solidFill>
                <a:latin typeface="Comic Sans MS" pitchFamily="66" charset="0"/>
              </a:rPr>
              <a:t>IR4 Minor Use Program</a:t>
            </a:r>
            <a:endParaRPr lang="en-US" altLang="en-US" sz="240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3686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8300" y="457200"/>
            <a:ext cx="4560888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50" y="3263900"/>
            <a:ext cx="46799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7738" y="104775"/>
            <a:ext cx="15795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6"/>
          <p:cNvSpPr txBox="1">
            <a:spLocks noChangeArrowheads="1"/>
          </p:cNvSpPr>
          <p:nvPr/>
        </p:nvSpPr>
        <p:spPr bwMode="auto">
          <a:xfrm>
            <a:off x="438150" y="1219200"/>
            <a:ext cx="464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2352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altLang="en-US" sz="3000"/>
              <a:t>Bacillus thuringiensis - 20</a:t>
            </a:r>
            <a:endParaRPr lang="de-DE" altLang="en-US" sz="3000"/>
          </a:p>
          <a:p>
            <a:r>
              <a:rPr lang="de-DE" altLang="en-US" sz="3000"/>
              <a:t>Biopesticides - 12</a:t>
            </a:r>
            <a:endParaRPr lang="en-US" altLang="en-US" sz="3000"/>
          </a:p>
          <a:p>
            <a:r>
              <a:rPr lang="en-US" altLang="en-US" sz="3000"/>
              <a:t>Biofungicides – 23</a:t>
            </a:r>
          </a:p>
          <a:p>
            <a:r>
              <a:rPr lang="en-US" altLang="en-US" sz="3000"/>
              <a:t>Copper Products – 15</a:t>
            </a:r>
          </a:p>
          <a:p>
            <a:r>
              <a:rPr lang="en-US" altLang="en-US" sz="3000"/>
              <a:t>Mineral Dusts – 3</a:t>
            </a:r>
          </a:p>
          <a:p>
            <a:r>
              <a:rPr lang="en-US" altLang="en-US" sz="3000"/>
              <a:t>Ferric Phosphate – 11</a:t>
            </a:r>
          </a:p>
          <a:p>
            <a:r>
              <a:rPr lang="en-US" altLang="en-US" sz="3000"/>
              <a:t>Garlic Products – 6</a:t>
            </a:r>
          </a:p>
          <a:p>
            <a:r>
              <a:rPr lang="en-US" altLang="en-US" sz="3000"/>
              <a:t>Limonene – 6</a:t>
            </a:r>
          </a:p>
          <a:p>
            <a:r>
              <a:rPr lang="en-US" altLang="en-US" sz="3000"/>
              <a:t>Neem Products – 39</a:t>
            </a: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5667375" y="1219200"/>
            <a:ext cx="4343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2352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altLang="en-US"/>
              <a:t>  </a:t>
            </a:r>
            <a:r>
              <a:rPr lang="en-US" altLang="en-US" sz="3000"/>
              <a:t>Nematicides – 8</a:t>
            </a:r>
          </a:p>
          <a:p>
            <a:r>
              <a:rPr lang="en-US" altLang="en-US" sz="3000"/>
              <a:t>  Oils – 22</a:t>
            </a:r>
          </a:p>
          <a:p>
            <a:r>
              <a:rPr lang="en-US" altLang="en-US" sz="3000"/>
              <a:t>  Pheromones – 22</a:t>
            </a:r>
          </a:p>
          <a:p>
            <a:r>
              <a:rPr lang="en-US" altLang="en-US" sz="3000"/>
              <a:t>  Plant Pesticides – 27</a:t>
            </a:r>
          </a:p>
          <a:p>
            <a:r>
              <a:rPr lang="en-US" altLang="en-US" sz="3000"/>
              <a:t>  Pyrethrum – 7</a:t>
            </a:r>
          </a:p>
          <a:p>
            <a:r>
              <a:rPr lang="en-US" altLang="en-US" sz="3000"/>
              <a:t>  Soaps – 45</a:t>
            </a:r>
          </a:p>
          <a:p>
            <a:r>
              <a:rPr lang="en-US" altLang="en-US" sz="3000"/>
              <a:t>  Spinosad – 21</a:t>
            </a:r>
          </a:p>
          <a:p>
            <a:r>
              <a:rPr lang="en-US" altLang="en-US" sz="3000"/>
              <a:t>  Sulfur Products – 21</a:t>
            </a:r>
          </a:p>
          <a:p>
            <a:r>
              <a:rPr lang="en-US" altLang="en-US" sz="3000"/>
              <a:t>  Virus Sprays – 4 </a:t>
            </a:r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266700" y="76200"/>
            <a:ext cx="97536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235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Comic Sans MS" pitchFamily="66" charset="0"/>
              </a:rPr>
              <a:t>Insect/Disease Control Products Approved for Organic Production</a:t>
            </a:r>
            <a:endParaRPr lang="en-US" altLang="en-US" b="1">
              <a:solidFill>
                <a:srgbClr val="C000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419100" y="5562600"/>
            <a:ext cx="93726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235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itchFamily="66" charset="0"/>
              </a:rPr>
              <a:t>**Organic Materials Review Institute (OMRI) list 46 generic categories and </a:t>
            </a:r>
            <a:r>
              <a:rPr lang="en-US" altLang="en-US" sz="2400">
                <a:solidFill>
                  <a:srgbClr val="C00000"/>
                </a:solidFill>
                <a:latin typeface="Comic Sans MS" pitchFamily="66" charset="0"/>
              </a:rPr>
              <a:t>329 products </a:t>
            </a:r>
            <a:r>
              <a:rPr lang="en-US" altLang="en-US" sz="2400">
                <a:latin typeface="Comic Sans MS" pitchFamily="66" charset="0"/>
              </a:rPr>
              <a:t>that are certified organic under the USDA National Organic Program.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6725" y="1203325"/>
            <a:ext cx="464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2352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CC0000"/>
                </a:solidFill>
                <a:latin typeface="Comic Sans MS" pitchFamily="66" charset="0"/>
              </a:rPr>
              <a:t>Bacillus thuringiensis - 20</a:t>
            </a:r>
            <a:endParaRPr lang="de-DE" altLang="en-US" sz="3000">
              <a:solidFill>
                <a:srgbClr val="CC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3000">
                <a:solidFill>
                  <a:srgbClr val="C00000"/>
                </a:solidFill>
                <a:latin typeface="Comic Sans MS" pitchFamily="66" charset="0"/>
              </a:rPr>
              <a:t>Biopesticides - 12</a:t>
            </a:r>
            <a:endParaRPr lang="en-US" altLang="en-US" sz="300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Comic Sans MS" pitchFamily="66" charset="0"/>
              </a:rPr>
              <a:t>BioFungicides – 23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Comic Sans MS" pitchFamily="66" charset="0"/>
              </a:rPr>
              <a:t>Copper Products – 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CC0000"/>
                </a:solidFill>
                <a:latin typeface="Comic Sans MS" pitchFamily="66" charset="0"/>
              </a:rPr>
              <a:t>Mineral Dusts –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Comic Sans MS" pitchFamily="66" charset="0"/>
              </a:rPr>
              <a:t>Ferric Phosphate – 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CC0000"/>
                </a:solidFill>
                <a:latin typeface="Comic Sans MS" pitchFamily="66" charset="0"/>
              </a:rPr>
              <a:t>Garlic Products – 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C00000"/>
                </a:solidFill>
                <a:latin typeface="Comic Sans MS" pitchFamily="66" charset="0"/>
              </a:rPr>
              <a:t>Limonene – 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CC0000"/>
                </a:solidFill>
                <a:latin typeface="Comic Sans MS" pitchFamily="66" charset="0"/>
              </a:rPr>
              <a:t>Neem Products – 39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667375" y="1203325"/>
            <a:ext cx="4343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2352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itchFamily="66" charset="0"/>
              </a:rPr>
              <a:t>  </a:t>
            </a:r>
            <a:r>
              <a:rPr lang="en-US" altLang="en-US" sz="3000">
                <a:latin typeface="Comic Sans MS" pitchFamily="66" charset="0"/>
              </a:rPr>
              <a:t>Nematicides – 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Comic Sans MS" pitchFamily="66" charset="0"/>
              </a:rPr>
              <a:t>  </a:t>
            </a:r>
            <a:r>
              <a:rPr lang="en-US" altLang="en-US" sz="3000">
                <a:solidFill>
                  <a:srgbClr val="CC0000"/>
                </a:solidFill>
                <a:latin typeface="Comic Sans MS" pitchFamily="66" charset="0"/>
              </a:rPr>
              <a:t>Oils – 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Comic Sans MS" pitchFamily="66" charset="0"/>
              </a:rPr>
              <a:t>  </a:t>
            </a:r>
            <a:r>
              <a:rPr lang="en-US" altLang="en-US" sz="3000">
                <a:solidFill>
                  <a:srgbClr val="C00000"/>
                </a:solidFill>
                <a:latin typeface="Comic Sans MS" pitchFamily="66" charset="0"/>
              </a:rPr>
              <a:t>Pheromones – 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C00000"/>
                </a:solidFill>
                <a:latin typeface="Comic Sans MS" pitchFamily="66" charset="0"/>
              </a:rPr>
              <a:t>  Plant Pesticides – 27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Comic Sans MS" pitchFamily="66" charset="0"/>
              </a:rPr>
              <a:t>  </a:t>
            </a:r>
            <a:r>
              <a:rPr lang="en-US" altLang="en-US" sz="3000">
                <a:solidFill>
                  <a:srgbClr val="CC0000"/>
                </a:solidFill>
                <a:latin typeface="Comic Sans MS" pitchFamily="66" charset="0"/>
              </a:rPr>
              <a:t>Pyrethrum – 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Comic Sans MS" pitchFamily="66" charset="0"/>
              </a:rPr>
              <a:t>  </a:t>
            </a:r>
            <a:r>
              <a:rPr lang="en-US" altLang="en-US" sz="3000">
                <a:solidFill>
                  <a:srgbClr val="CC0000"/>
                </a:solidFill>
                <a:latin typeface="Comic Sans MS" pitchFamily="66" charset="0"/>
              </a:rPr>
              <a:t>Soaps – 45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Comic Sans MS" pitchFamily="66" charset="0"/>
              </a:rPr>
              <a:t>  </a:t>
            </a:r>
            <a:r>
              <a:rPr lang="en-US" altLang="en-US" sz="3000">
                <a:solidFill>
                  <a:srgbClr val="CC0000"/>
                </a:solidFill>
                <a:latin typeface="Comic Sans MS" pitchFamily="66" charset="0"/>
              </a:rPr>
              <a:t>Spinosad – 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Comic Sans MS" pitchFamily="66" charset="0"/>
              </a:rPr>
              <a:t>  Sulfur Products – 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Comic Sans MS" pitchFamily="66" charset="0"/>
              </a:rPr>
              <a:t>  </a:t>
            </a:r>
            <a:r>
              <a:rPr lang="en-US" altLang="en-US" sz="3000">
                <a:solidFill>
                  <a:srgbClr val="C00000"/>
                </a:solidFill>
                <a:latin typeface="Comic Sans MS" pitchFamily="66" charset="0"/>
              </a:rPr>
              <a:t>Virus Sprays – 4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66700" y="228600"/>
            <a:ext cx="97536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235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>
                <a:solidFill>
                  <a:srgbClr val="002060"/>
                </a:solidFill>
                <a:latin typeface="Comic Sans MS" pitchFamily="66" charset="0"/>
              </a:rPr>
              <a:t>Insect/Disease Control Products Approved for Organic Production</a:t>
            </a:r>
            <a:endParaRPr lang="en-US" altLang="en-US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419100" y="5562600"/>
            <a:ext cx="93726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235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itchFamily="66" charset="0"/>
              </a:rPr>
              <a:t>**Organic Materials Review Institute (OMRI) lists </a:t>
            </a:r>
            <a:r>
              <a:rPr lang="en-US" altLang="en-US" sz="2400">
                <a:solidFill>
                  <a:srgbClr val="C00000"/>
                </a:solidFill>
                <a:latin typeface="Comic Sans MS" pitchFamily="66" charset="0"/>
              </a:rPr>
              <a:t>about 240 insect control products</a:t>
            </a:r>
            <a:r>
              <a:rPr lang="en-US" altLang="en-US" sz="2400">
                <a:latin typeface="Comic Sans MS" pitchFamily="66" charset="0"/>
              </a:rPr>
              <a:t> that are certified organic under the USDA National Organic Program.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90500" y="228600"/>
            <a:ext cx="10096500" cy="436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00000"/>
                </a:solidFill>
                <a:latin typeface="Comic Sans MS" pitchFamily="66" charset="0"/>
              </a:rPr>
              <a:t>Problems and Limitations with Organic Insecticides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100" b="1">
              <a:latin typeface="Comic Sans MS" pitchFamily="66" charset="0"/>
            </a:endParaRPr>
          </a:p>
          <a:p>
            <a:pPr lvl="1">
              <a:lnSpc>
                <a:spcPct val="130000"/>
              </a:lnSpc>
              <a:spcBef>
                <a:spcPct val="0"/>
              </a:spcBef>
              <a:buSzPct val="75000"/>
              <a:buFont typeface="Wingdings" pitchFamily="2" charset="2"/>
              <a:buChar char="q"/>
            </a:pPr>
            <a:r>
              <a:rPr lang="en-US" altLang="en-US">
                <a:latin typeface="Comic Sans MS" pitchFamily="66" charset="0"/>
              </a:rPr>
              <a:t> Short-lived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SzPct val="75000"/>
              <a:buFont typeface="Wingdings" pitchFamily="2" charset="2"/>
              <a:buChar char="q"/>
            </a:pPr>
            <a:r>
              <a:rPr lang="en-US" altLang="en-US">
                <a:latin typeface="Comic Sans MS" pitchFamily="66" charset="0"/>
              </a:rPr>
              <a:t> Require frequent applications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SzPct val="75000"/>
              <a:buFont typeface="Wingdings" pitchFamily="2" charset="2"/>
              <a:buChar char="q"/>
            </a:pPr>
            <a:r>
              <a:rPr lang="en-US" altLang="en-US">
                <a:latin typeface="Comic Sans MS" pitchFamily="66" charset="0"/>
              </a:rPr>
              <a:t> Require complete coverage and precise timing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SzPct val="75000"/>
              <a:buFont typeface="Wingdings" pitchFamily="2" charset="2"/>
              <a:buChar char="q"/>
            </a:pPr>
            <a:r>
              <a:rPr lang="en-US" altLang="en-US">
                <a:latin typeface="Comic Sans MS" pitchFamily="66" charset="0"/>
              </a:rPr>
              <a:t> No systemic activity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SzPct val="75000"/>
              <a:buFontTx/>
              <a:buNone/>
            </a:pPr>
            <a:endParaRPr lang="en-US" altLang="en-US">
              <a:latin typeface="Comic Sans MS" pitchFamily="66" charset="0"/>
            </a:endParaRPr>
          </a:p>
          <a:p>
            <a:pPr lvl="1">
              <a:lnSpc>
                <a:spcPct val="130000"/>
              </a:lnSpc>
              <a:spcBef>
                <a:spcPct val="0"/>
              </a:spcBef>
              <a:buSzPct val="75000"/>
              <a:buFontTx/>
              <a:buNone/>
            </a:pPr>
            <a:endParaRPr lang="en-US" altLang="en-US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42900" y="228600"/>
            <a:ext cx="9677400" cy="584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altLang="en-US" sz="2800" dirty="0" smtClean="0">
                <a:solidFill>
                  <a:srgbClr val="C00000"/>
                </a:solidFill>
              </a:rPr>
              <a:t>Problems and Limitations with Organic Insecticides</a:t>
            </a:r>
          </a:p>
          <a:p>
            <a:pPr>
              <a:defRPr/>
            </a:pPr>
            <a:endParaRPr lang="en-US" altLang="en-US" sz="1800" b="1" dirty="0" smtClean="0">
              <a:solidFill>
                <a:schemeClr val="folHlink"/>
              </a:solidFill>
            </a:endParaRP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>
                <a:solidFill>
                  <a:schemeClr val="folHlink"/>
                </a:solidFill>
              </a:rPr>
              <a:t> Short-lived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>
                <a:solidFill>
                  <a:schemeClr val="folHlink"/>
                </a:solidFill>
              </a:rPr>
              <a:t> Require frequent applications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>
                <a:solidFill>
                  <a:schemeClr val="folHlink"/>
                </a:solidFill>
              </a:rPr>
              <a:t> </a:t>
            </a:r>
            <a:r>
              <a:rPr lang="en-US" altLang="en-US" sz="2800" dirty="0" smtClean="0">
                <a:solidFill>
                  <a:schemeClr val="bg1">
                    <a:lumMod val="75000"/>
                  </a:schemeClr>
                </a:solidFill>
              </a:rPr>
              <a:t>Require</a:t>
            </a:r>
            <a:r>
              <a:rPr lang="en-US" altLang="en-US" sz="2800" dirty="0" smtClean="0">
                <a:solidFill>
                  <a:schemeClr val="folHlink"/>
                </a:solidFill>
              </a:rPr>
              <a:t> complete coverage and precise timing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>
                <a:solidFill>
                  <a:schemeClr val="bg1">
                    <a:lumMod val="75000"/>
                  </a:schemeClr>
                </a:solidFill>
              </a:rPr>
              <a:t> No systemic activity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/>
              <a:t> Not available in small units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/>
              <a:t> Short shelf life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/>
              <a:t> May lack registration status </a:t>
            </a:r>
          </a:p>
          <a:p>
            <a:pPr lvl="1">
              <a:lnSpc>
                <a:spcPct val="130000"/>
              </a:lnSpc>
              <a:buSzPct val="75000"/>
              <a:defRPr/>
            </a:pPr>
            <a:endParaRPr lang="en-US" altLang="en-US" sz="2800" dirty="0" smtClean="0"/>
          </a:p>
          <a:p>
            <a:pPr lvl="1">
              <a:lnSpc>
                <a:spcPct val="130000"/>
              </a:lnSpc>
              <a:buSzPct val="75000"/>
              <a:defRPr/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95300" y="228600"/>
            <a:ext cx="9677400" cy="640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altLang="en-US" sz="2800" dirty="0" smtClean="0">
                <a:solidFill>
                  <a:srgbClr val="C00000"/>
                </a:solidFill>
              </a:rPr>
              <a:t>Problems and Limitations with Organic Insecticides</a:t>
            </a:r>
          </a:p>
          <a:p>
            <a:pPr>
              <a:defRPr/>
            </a:pPr>
            <a:endParaRPr lang="en-US" altLang="en-US" sz="1800" b="1" dirty="0" smtClean="0">
              <a:solidFill>
                <a:schemeClr val="folHlink"/>
              </a:solidFill>
            </a:endParaRP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>
                <a:solidFill>
                  <a:schemeClr val="folHlink"/>
                </a:solidFill>
              </a:rPr>
              <a:t> Relatively short-lived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>
                <a:solidFill>
                  <a:schemeClr val="folHlink"/>
                </a:solidFill>
              </a:rPr>
              <a:t> Require frequent applications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>
                <a:solidFill>
                  <a:schemeClr val="folHlink"/>
                </a:solidFill>
              </a:rPr>
              <a:t> Require complete coverage and precise timing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>
                <a:solidFill>
                  <a:schemeClr val="folHlink"/>
                </a:solidFill>
              </a:rPr>
              <a:t> No systemic activity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>
                <a:solidFill>
                  <a:schemeClr val="folHlink"/>
                </a:solidFill>
              </a:rPr>
              <a:t> Not available in small units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>
                <a:solidFill>
                  <a:schemeClr val="folHlink"/>
                </a:solidFill>
              </a:rPr>
              <a:t> Short shelf life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>
                <a:solidFill>
                  <a:schemeClr val="bg1">
                    <a:lumMod val="65000"/>
                  </a:schemeClr>
                </a:solidFill>
              </a:rPr>
              <a:t> May lack registration status 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/>
              <a:t> Most products are “restricted”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/>
              <a:t> Expensive</a:t>
            </a:r>
          </a:p>
          <a:p>
            <a:pPr lvl="1">
              <a:lnSpc>
                <a:spcPct val="130000"/>
              </a:lnSpc>
              <a:buSzPct val="75000"/>
              <a:buFont typeface="Wingdings" pitchFamily="2" charset="2"/>
              <a:buChar char="q"/>
              <a:defRPr/>
            </a:pPr>
            <a:r>
              <a:rPr lang="en-US" altLang="en-US" sz="2800" dirty="0" smtClean="0"/>
              <a:t> Lack efficacy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737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495300" y="3962400"/>
            <a:ext cx="9220200" cy="284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15235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685800" y="4067175"/>
            <a:ext cx="8991600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235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990000"/>
                </a:solidFill>
                <a:latin typeface="Comic Sans MS" pitchFamily="66" charset="0"/>
              </a:rPr>
              <a:t>2002-14 Field Research with MGK Co., Dow AgroSciences, Certis USA, Marrone BioInnovations, others.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400">
                <a:solidFill>
                  <a:srgbClr val="990000"/>
                </a:solidFill>
                <a:latin typeface="Comic Sans MS" pitchFamily="66" charset="0"/>
              </a:rPr>
              <a:t>Evaluate efficacy, rates, and timing of registered and experimental organic insecticides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400">
                <a:solidFill>
                  <a:srgbClr val="990000"/>
                </a:solidFill>
                <a:latin typeface="Comic Sans MS" pitchFamily="66" charset="0"/>
              </a:rPr>
              <a:t>Conducted over 174 trials (6960 plots) on 22 different crop/pest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6286500" y="49530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15235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1409700" y="10668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15235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800100" y="228600"/>
            <a:ext cx="8458200" cy="5943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15235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23900" y="62484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15235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-38100" y="381000"/>
            <a:ext cx="11049000" cy="669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5235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1) alfalfa – alfalfa weevil, pea aphid;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2) wheat – cereal leaf beetle;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</a:t>
            </a:r>
            <a:r>
              <a:rPr lang="it-IT" altLang="en-US" sz="1700">
                <a:solidFill>
                  <a:srgbClr val="990000"/>
                </a:solidFill>
                <a:latin typeface="Comic Sans MS" pitchFamily="66" charset="0"/>
              </a:rPr>
              <a:t>3) potato – Colorado potato beetle, European corn borer;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700">
                <a:solidFill>
                  <a:srgbClr val="990000"/>
                </a:solidFill>
                <a:latin typeface="Comic Sans MS" pitchFamily="66" charset="0"/>
              </a:rPr>
              <a:t>	</a:t>
            </a: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4) spring-planted cabbage – cabbageworms;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5) tomato – stinkbug, fruitworms, aphids;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6) eggplant – flea beetles,</a:t>
            </a:r>
            <a:r>
              <a:rPr lang="it-IT" altLang="en-US" sz="1700">
                <a:solidFill>
                  <a:srgbClr val="990000"/>
                </a:solidFill>
                <a:latin typeface="Comic Sans MS" pitchFamily="66" charset="0"/>
              </a:rPr>
              <a:t> Colorado potato beetle;</a:t>
            </a: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7) onion – thrips;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</a:t>
            </a:r>
            <a:r>
              <a:rPr lang="it-IT" altLang="en-US" sz="1700">
                <a:solidFill>
                  <a:srgbClr val="990000"/>
                </a:solidFill>
                <a:latin typeface="Comic Sans MS" pitchFamily="66" charset="0"/>
              </a:rPr>
              <a:t>8) potato – potato leafhopper; </a:t>
            </a:r>
            <a:endParaRPr lang="en-US" altLang="en-US" sz="170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9) cucumber – spotted and striped cucumber beetles;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10) alfalfa – potato leafhopper;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11) spring collards – cabbageworms and flea beetles;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12) sweet corn – corn earworm, European corn borer (whorl infestations);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</a:t>
            </a:r>
            <a:r>
              <a:rPr lang="it-IT" altLang="en-US" sz="1700">
                <a:solidFill>
                  <a:srgbClr val="990000"/>
                </a:solidFill>
                <a:latin typeface="Comic Sans MS" pitchFamily="66" charset="0"/>
              </a:rPr>
              <a:t>13) zucchini squash – squash vine borer, squash bug;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700">
                <a:solidFill>
                  <a:srgbClr val="990000"/>
                </a:solidFill>
                <a:latin typeface="Comic Sans MS" pitchFamily="66" charset="0"/>
              </a:rPr>
              <a:t>	</a:t>
            </a: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14) zinnias (cut flowers) – thrips, leafhoppers, plant bugs and beneficial insects;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15) swiss chard – leafhoppers, leafhoppers, plant bugs and beneficial insects;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16) beets - leafhoppers, plant bugs and beneficial insects;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17) basil - Japanese beetle, beneficial insects;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18) sweet corn – corn earworm and European corn borer (ear infestations);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19) green beans – Mexican bean beetle, potato leafhopper;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20) fall collards – whiteflies and aphids;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21) fall cabbage and broccoli – cabbageworms, whiteflies, aphids, harlequin bugs;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990000"/>
                </a:solidFill>
                <a:latin typeface="Comic Sans MS" pitchFamily="66" charset="0"/>
              </a:rPr>
              <a:t>	22) pepper – stinkbugs, fruitworms;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solidFill>
                <a:srgbClr val="FF33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solidFill>
                <a:srgbClr val="FF33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solidFill>
                <a:srgbClr val="FF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152352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152352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15238</TotalTime>
  <Words>805</Words>
  <Application>Microsoft Office PowerPoint</Application>
  <PresentationFormat>35mm Slides</PresentationFormat>
  <Paragraphs>316</Paragraphs>
  <Slides>28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University of Maryland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Dively</dc:creator>
  <cp:lastModifiedBy>speaker</cp:lastModifiedBy>
  <cp:revision>131</cp:revision>
  <dcterms:created xsi:type="dcterms:W3CDTF">2003-01-16T17:44:13Z</dcterms:created>
  <dcterms:modified xsi:type="dcterms:W3CDTF">2014-11-14T21:30:27Z</dcterms:modified>
</cp:coreProperties>
</file>